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8"/>
  </p:notesMasterIdLst>
  <p:handoutMasterIdLst>
    <p:handoutMasterId r:id="rId89"/>
  </p:handoutMasterIdLst>
  <p:sldIdLst>
    <p:sldId id="257" r:id="rId3"/>
    <p:sldId id="256" r:id="rId4"/>
    <p:sldId id="258" r:id="rId5"/>
    <p:sldId id="260" r:id="rId6"/>
    <p:sldId id="261" r:id="rId7"/>
    <p:sldId id="262" r:id="rId8"/>
    <p:sldId id="349"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47" r:id="rId22"/>
    <p:sldId id="277" r:id="rId23"/>
    <p:sldId id="279" r:id="rId24"/>
    <p:sldId id="278" r:id="rId25"/>
    <p:sldId id="280" r:id="rId26"/>
    <p:sldId id="287" r:id="rId27"/>
    <p:sldId id="288" r:id="rId28"/>
    <p:sldId id="289" r:id="rId29"/>
    <p:sldId id="290" r:id="rId30"/>
    <p:sldId id="281" r:id="rId31"/>
    <p:sldId id="282" r:id="rId32"/>
    <p:sldId id="284" r:id="rId33"/>
    <p:sldId id="286" r:id="rId34"/>
    <p:sldId id="285" r:id="rId35"/>
    <p:sldId id="291" r:id="rId36"/>
    <p:sldId id="348" r:id="rId37"/>
    <p:sldId id="293" r:id="rId38"/>
    <p:sldId id="294" r:id="rId39"/>
    <p:sldId id="295" r:id="rId40"/>
    <p:sldId id="296" r:id="rId41"/>
    <p:sldId id="297" r:id="rId42"/>
    <p:sldId id="298" r:id="rId43"/>
    <p:sldId id="299" r:id="rId44"/>
    <p:sldId id="300" r:id="rId45"/>
    <p:sldId id="301" r:id="rId46"/>
    <p:sldId id="302" r:id="rId47"/>
    <p:sldId id="303" r:id="rId48"/>
    <p:sldId id="305" r:id="rId49"/>
    <p:sldId id="304" r:id="rId50"/>
    <p:sldId id="306" r:id="rId51"/>
    <p:sldId id="307" r:id="rId52"/>
    <p:sldId id="309" r:id="rId53"/>
    <p:sldId id="308" r:id="rId54"/>
    <p:sldId id="310" r:id="rId55"/>
    <p:sldId id="312" r:id="rId56"/>
    <p:sldId id="313" r:id="rId57"/>
    <p:sldId id="314" r:id="rId58"/>
    <p:sldId id="315" r:id="rId59"/>
    <p:sldId id="316" r:id="rId60"/>
    <p:sldId id="317" r:id="rId61"/>
    <p:sldId id="324" r:id="rId62"/>
    <p:sldId id="318" r:id="rId63"/>
    <p:sldId id="319" r:id="rId64"/>
    <p:sldId id="321" r:id="rId65"/>
    <p:sldId id="322" r:id="rId66"/>
    <p:sldId id="325" r:id="rId67"/>
    <p:sldId id="326" r:id="rId68"/>
    <p:sldId id="329" r:id="rId69"/>
    <p:sldId id="328"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4" r:id="rId84"/>
    <p:sldId id="343" r:id="rId85"/>
    <p:sldId id="346" r:id="rId86"/>
    <p:sldId id="32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6"/>
            <p14:sldId id="258"/>
            <p14:sldId id="260"/>
          </p14:sldIdLst>
        </p14:section>
        <p14:section name="What are Relational Databases" id="{10222106-DB1C-4985-8136-7D6024F2F064}">
          <p14:sldIdLst>
            <p14:sldId id="261"/>
            <p14:sldId id="262"/>
            <p14:sldId id="349"/>
            <p14:sldId id="264"/>
            <p14:sldId id="265"/>
            <p14:sldId id="266"/>
            <p14:sldId id="267"/>
            <p14:sldId id="268"/>
            <p14:sldId id="269"/>
            <p14:sldId id="270"/>
            <p14:sldId id="271"/>
            <p14:sldId id="272"/>
            <p14:sldId id="273"/>
            <p14:sldId id="274"/>
            <p14:sldId id="275"/>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8"/>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varScale="1">
        <p:scale>
          <a:sx n="90" d="100"/>
          <a:sy n="90" d="100"/>
        </p:scale>
        <p:origin x="1392" y="78"/>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10/9/2021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10/9/2021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a:t>
            </a:fld>
            <a:endParaRPr lang="en-US"/>
          </a:p>
        </p:txBody>
      </p:sp>
    </p:spTree>
    <p:extLst>
      <p:ext uri="{BB962C8B-B14F-4D97-AF65-F5344CB8AC3E}">
        <p14:creationId xmlns:p14="http://schemas.microsoft.com/office/powerpoint/2010/main" val="3975261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pPr algn="just"/>
            <a:r>
              <a:rPr lang="en-US" b="0" i="0" dirty="0">
                <a:solidFill>
                  <a:srgbClr val="000000"/>
                </a:solidFill>
                <a:effectLst/>
                <a:latin typeface="Arial" panose="020B0604020202020204" pitchFamily="34" charset="0"/>
              </a:rPr>
              <a:t>A database must support high-level insertion, </a:t>
            </a:r>
            <a:r>
              <a:rPr lang="en-US" b="0" i="0" dirty="0" err="1">
                <a:solidFill>
                  <a:srgbClr val="000000"/>
                </a:solidFill>
                <a:effectLst/>
                <a:latin typeface="Arial" panose="020B0604020202020204" pitchFamily="34" charset="0"/>
              </a:rPr>
              <a:t>updation</a:t>
            </a:r>
            <a:r>
              <a:rPr lang="en-US" b="0" i="0" dirty="0">
                <a:solidFill>
                  <a:srgbClr val="000000"/>
                </a:solidFill>
                <a:effectLst/>
                <a:latin typeface="Arial" panose="020B0604020202020204" pitchFamily="34" charset="0"/>
              </a:rPr>
              <a:t>, and deletion. This must not be limited to a single row, that is, it must also support union, intersection and minus operations to yield sets of data records.</a:t>
            </a:r>
          </a:p>
          <a:p>
            <a:br>
              <a:rPr lang="en-US" dirty="0"/>
            </a:br>
            <a:endParaRPr lang="en-US"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154153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pPr algn="just"/>
            <a:r>
              <a:rPr lang="en-US" b="0" i="0" dirty="0">
                <a:solidFill>
                  <a:srgbClr val="000000"/>
                </a:solidFill>
                <a:effectLst/>
                <a:latin typeface="Arial" panose="020B0604020202020204" pitchFamily="34" charset="0"/>
              </a:rPr>
              <a:t>The data stored in a database must be independent of the applications that access the database. Any change in the physical structure of a database must not have any impact on how the data is being accessed by external applications.</a:t>
            </a:r>
          </a:p>
          <a:p>
            <a:br>
              <a:rPr lang="en-US" dirty="0"/>
            </a:br>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pPr algn="just"/>
            <a:r>
              <a:rPr lang="en-US" b="0" i="0" dirty="0">
                <a:solidFill>
                  <a:srgbClr val="000000"/>
                </a:solidFill>
                <a:effectLst/>
                <a:latin typeface="Arial" panose="020B0604020202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br>
              <a:rPr lang="en-US" dirty="0"/>
            </a:br>
            <a:endParaRPr lang="en-US"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pPr algn="just"/>
            <a:r>
              <a:rPr lang="en-US" b="0" i="0" dirty="0">
                <a:solidFill>
                  <a:srgbClr val="000000"/>
                </a:solidFill>
                <a:effectLst/>
                <a:latin typeface="Arial" panose="020B0604020202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br>
              <a:rPr lang="en-US" dirty="0"/>
            </a:br>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pPr algn="just"/>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br>
              <a:rPr lang="en-US" dirty="0"/>
            </a:br>
            <a:endParaRPr lang="en-US"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pPr algn="just"/>
            <a:r>
              <a:rPr lang="en-US" b="0" i="0" dirty="0">
                <a:solidFill>
                  <a:srgbClr val="000000"/>
                </a:solidFill>
                <a:effectLst/>
                <a:latin typeface="Arial" panose="020B0604020202020204" pitchFamily="34" charset="0"/>
              </a:rPr>
              <a:t>If a system has an interface that provides access to low-level records, then the interface must not be able to subvert the system and bypass security and integrity constraints.</a:t>
            </a:r>
          </a:p>
          <a:p>
            <a:br>
              <a:rPr lang="en-US" dirty="0"/>
            </a:br>
            <a:endParaRPr lang="en-US" b="0" i="0" dirty="0">
              <a:solidFill>
                <a:srgbClr val="000000"/>
              </a:solidFill>
              <a:effectLst/>
              <a:latin typeface="Arial" panose="020B0604020202020204" pitchFamily="34" charset="0"/>
            </a:endParaRPr>
          </a:p>
          <a:p>
            <a:pPr algn="just"/>
            <a:endParaRPr lang="en-US" b="0" i="0" dirty="0">
              <a:solidFill>
                <a:srgbClr val="000000"/>
              </a:solidFill>
              <a:effectLst/>
              <a:latin typeface="Arial" panose="020B0604020202020204" pitchFamily="34" charset="0"/>
            </a:endParaRPr>
          </a:p>
          <a:p>
            <a:pPr algn="just"/>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br>
              <a:rPr lang="en-US" dirty="0"/>
            </a:br>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19</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23</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28</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34</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39</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41</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43</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2815889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46</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54</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64</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69</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74</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Information Rule</a:t>
            </a:r>
            <a:endParaRPr lang="en-US" b="0" u="none" dirty="0"/>
          </a:p>
          <a:p>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The data stored in a database, may it be user data or metadata, must be a value of some table cell. Everything in a database must be stored in a table format.</a:t>
            </a:r>
          </a:p>
          <a:p>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pPr algn="just"/>
            <a:r>
              <a:rPr lang="en-US" b="0" i="0" dirty="0">
                <a:solidFill>
                  <a:srgbClr val="000000"/>
                </a:solidFill>
                <a:effectLst/>
                <a:latin typeface="Arial" panose="020B0604020202020204" pitchFamily="34" charset="0"/>
              </a:rPr>
              <a:t>Every single data element (value) is guaranteed to be accessible logically with a combination of table-name, primary-key (row value), and attribute-name (column value). No other means, such as pointers, can be used to access data.</a:t>
            </a:r>
          </a:p>
          <a:p>
            <a:br>
              <a:rPr lang="en-US" dirty="0"/>
            </a:br>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pPr algn="just"/>
            <a:r>
              <a:rPr lang="en-US" b="0" i="0" dirty="0">
                <a:solidFill>
                  <a:srgbClr val="000000"/>
                </a:solidFill>
                <a:effectLst/>
                <a:latin typeface="Arial" panose="020B0604020202020204" pitchFamily="34" charset="0"/>
              </a:rPr>
              <a:t>The NULL values in a database must be given a systematic and uniform treatment. This is a very important rule because a NULL can be interpreted as one the following − data is missing, data is not known, or data is not applicable.</a:t>
            </a:r>
          </a:p>
          <a:p>
            <a:br>
              <a:rPr lang="en-US" dirty="0"/>
            </a:b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pPr algn="just"/>
            <a:r>
              <a:rPr lang="en-US" b="0" i="0" dirty="0">
                <a:solidFill>
                  <a:srgbClr val="000000"/>
                </a:solidFill>
                <a:effectLst/>
                <a:latin typeface="Arial" panose="020B0604020202020204" pitchFamily="34" charset="0"/>
              </a:rPr>
              <a:t>The structure description of the entire database must be stored in an online catalog, known as </a:t>
            </a:r>
            <a:r>
              <a:rPr lang="en-US" b="1" i="0" dirty="0">
                <a:solidFill>
                  <a:srgbClr val="000000"/>
                </a:solidFill>
                <a:effectLst/>
                <a:latin typeface="Arial" panose="020B0604020202020204" pitchFamily="34" charset="0"/>
              </a:rPr>
              <a:t>data dictionary</a:t>
            </a:r>
            <a:r>
              <a:rPr lang="en-US" b="0" i="0" dirty="0">
                <a:solidFill>
                  <a:srgbClr val="000000"/>
                </a:solidFill>
                <a:effectLst/>
                <a:latin typeface="Arial" panose="020B0604020202020204" pitchFamily="34" charset="0"/>
              </a:rPr>
              <a:t>, which can be accessed by authorized users. Users can use the same query language to access the catalog which they use to access the database itself.</a:t>
            </a:r>
          </a:p>
          <a:p>
            <a:br>
              <a:rPr lang="en-US" dirty="0"/>
            </a:br>
            <a:endParaRPr lang="en-US"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pPr algn="just"/>
            <a:r>
              <a:rPr lang="en-US" b="0" i="0" dirty="0">
                <a:solidFill>
                  <a:srgbClr val="000000"/>
                </a:solidFill>
                <a:effectLst/>
                <a:latin typeface="Arial" panose="020B0604020202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br>
              <a:rPr lang="en-US" dirty="0"/>
            </a:b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pPr algn="just"/>
            <a:r>
              <a:rPr lang="en-US" b="0" i="0" dirty="0">
                <a:solidFill>
                  <a:srgbClr val="000000"/>
                </a:solidFill>
                <a:effectLst/>
                <a:latin typeface="Arial" panose="020B0604020202020204" pitchFamily="34" charset="0"/>
              </a:rPr>
              <a:t>All the views of a database, which can theoretically be updated, must also be updatable by the system.</a:t>
            </a:r>
          </a:p>
          <a:p>
            <a:br>
              <a:rPr lang="en-US" dirty="0"/>
            </a:b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22243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94C-0A20-9946-9645-3C6E70D5F5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2A18E6-6974-814E-B6E0-E1E940DD3E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E27996-94C7-2F40-8090-F1ADDDB579D8}"/>
              </a:ext>
            </a:extLst>
          </p:cNvPr>
          <p:cNvSpPr>
            <a:spLocks noGrp="1"/>
          </p:cNvSpPr>
          <p:nvPr>
            <p:ph type="dt" sz="half" idx="10"/>
          </p:nvPr>
        </p:nvSpPr>
        <p:spPr/>
        <p:txBody>
          <a:bodyPr/>
          <a:lstStyle/>
          <a:p>
            <a:fld id="{5821ED07-B8E9-164A-8491-1E81EC91AF80}" type="datetimeFigureOut">
              <a:rPr lang="en-US" smtClean="0"/>
              <a:t>10/9/2021</a:t>
            </a:fld>
            <a:endParaRPr lang="en-US"/>
          </a:p>
        </p:txBody>
      </p:sp>
      <p:sp>
        <p:nvSpPr>
          <p:cNvPr id="5" name="Footer Placeholder 4">
            <a:extLst>
              <a:ext uri="{FF2B5EF4-FFF2-40B4-BE49-F238E27FC236}">
                <a16:creationId xmlns:a16="http://schemas.microsoft.com/office/drawing/2014/main" id="{8D7168A9-2F50-BF40-A6EA-06DB33D70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DB5DA-DA51-5F4D-84AD-0400BACE4AD9}"/>
              </a:ext>
            </a:extLst>
          </p:cNvPr>
          <p:cNvSpPr>
            <a:spLocks noGrp="1"/>
          </p:cNvSpPr>
          <p:nvPr>
            <p:ph type="sldNum" sz="quarter" idx="12"/>
          </p:nvPr>
        </p:nvSpPr>
        <p:spPr/>
        <p:txBody>
          <a:bodyPr/>
          <a:lstStyle/>
          <a:p>
            <a:fld id="{208EF780-A016-4F48-B65B-D7DEBDB55C50}" type="slidenum">
              <a:rPr lang="en-US" smtClean="0"/>
              <a:t>‹#›</a:t>
            </a:fld>
            <a:endParaRPr lang="en-US"/>
          </a:p>
        </p:txBody>
      </p:sp>
    </p:spTree>
    <p:extLst>
      <p:ext uri="{BB962C8B-B14F-4D97-AF65-F5344CB8AC3E}">
        <p14:creationId xmlns:p14="http://schemas.microsoft.com/office/powerpoint/2010/main" val="416252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 id="214748367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emf"/><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webp"/><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5.webp"/><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66196-E64F-4892-8A15-3E984B5FF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05" y="5228010"/>
            <a:ext cx="1762711" cy="1406705"/>
          </a:xfrm>
          <a:prstGeom prst="rect">
            <a:avLst/>
          </a:prstGeom>
        </p:spPr>
      </p:pic>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5"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7" name="Rectangle: Rounded Corners 6">
            <a:extLst>
              <a:ext uri="{FF2B5EF4-FFF2-40B4-BE49-F238E27FC236}">
                <a16:creationId xmlns:a16="http://schemas.microsoft.com/office/drawing/2014/main" id="{2DD8D0A7-D91E-4F3E-B298-B37FB64586C5}"/>
              </a:ext>
            </a:extLst>
          </p:cNvPr>
          <p:cNvSpPr/>
          <p:nvPr/>
        </p:nvSpPr>
        <p:spPr>
          <a:xfrm>
            <a:off x="8004137"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F9621E76-4AA9-469F-8AA7-7EEE541CC0C9}"/>
              </a:ext>
            </a:extLst>
          </p:cNvPr>
          <p:cNvSpPr/>
          <p:nvPr/>
        </p:nvSpPr>
        <p:spPr>
          <a:xfrm>
            <a:off x="1304812"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9" name="Rectangle: Rounded Corners 8">
            <a:extLst>
              <a:ext uri="{FF2B5EF4-FFF2-40B4-BE49-F238E27FC236}">
                <a16:creationId xmlns:a16="http://schemas.microsoft.com/office/drawing/2014/main" id="{2C70DC5D-87AA-48F0-A30A-0B8C4A6EC333}"/>
              </a:ext>
            </a:extLst>
          </p:cNvPr>
          <p:cNvSpPr/>
          <p:nvPr/>
        </p:nvSpPr>
        <p:spPr>
          <a:xfrm>
            <a:off x="4654475" y="257075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5948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6" y="255948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1" name="Rectangle: Rounded Corners 10">
            <a:extLst>
              <a:ext uri="{FF2B5EF4-FFF2-40B4-BE49-F238E27FC236}">
                <a16:creationId xmlns:a16="http://schemas.microsoft.com/office/drawing/2014/main" id="{67809FB8-3119-4F77-89FC-011619BDB4C8}"/>
              </a:ext>
            </a:extLst>
          </p:cNvPr>
          <p:cNvSpPr/>
          <p:nvPr/>
        </p:nvSpPr>
        <p:spPr>
          <a:xfrm>
            <a:off x="4654473" y="255948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9812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5981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7" y="260371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3" y="370155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0" name="Rectangle: Rounded Corners 9">
            <a:extLst>
              <a:ext uri="{FF2B5EF4-FFF2-40B4-BE49-F238E27FC236}">
                <a16:creationId xmlns:a16="http://schemas.microsoft.com/office/drawing/2014/main" id="{5A85418C-AA66-4BB8-A469-706DF503B35B}"/>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3"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2"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0" name="Rectangle: Rounded Corners 9">
            <a:extLst>
              <a:ext uri="{FF2B5EF4-FFF2-40B4-BE49-F238E27FC236}">
                <a16:creationId xmlns:a16="http://schemas.microsoft.com/office/drawing/2014/main" id="{B0D6CC64-A0E2-4B83-AFAC-DDE76DB5B7B1}"/>
              </a:ext>
            </a:extLst>
          </p:cNvPr>
          <p:cNvSpPr/>
          <p:nvPr/>
        </p:nvSpPr>
        <p:spPr>
          <a:xfrm>
            <a:off x="800413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1" name="Rectangle: Rounded Corners 10">
            <a:extLst>
              <a:ext uri="{FF2B5EF4-FFF2-40B4-BE49-F238E27FC236}">
                <a16:creationId xmlns:a16="http://schemas.microsoft.com/office/drawing/2014/main" id="{C9873E9C-E100-4732-9F5A-06F67732EB7B}"/>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2" name="Rectangle: Rounded Corners 11">
            <a:extLst>
              <a:ext uri="{FF2B5EF4-FFF2-40B4-BE49-F238E27FC236}">
                <a16:creationId xmlns:a16="http://schemas.microsoft.com/office/drawing/2014/main" id="{CC381180-9EE9-433C-8B8C-6CCBBF70D5FC}"/>
              </a:ext>
            </a:extLst>
          </p:cNvPr>
          <p:cNvSpPr/>
          <p:nvPr/>
        </p:nvSpPr>
        <p:spPr>
          <a:xfrm>
            <a:off x="8004137"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2"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2" y="25572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5572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4" y="361680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03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12"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3" name="Rectangle: Rounded Corners 12">
            <a:extLst>
              <a:ext uri="{FF2B5EF4-FFF2-40B4-BE49-F238E27FC236}">
                <a16:creationId xmlns:a16="http://schemas.microsoft.com/office/drawing/2014/main" id="{A01C35E8-FCAD-4F1A-943D-211FC2E54324}"/>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1" y="15322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1" y="255779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0" y="263229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7" y="255779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1" y="365783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1"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1B81B508-A187-43C9-BE3B-2B8204C49486}"/>
              </a:ext>
            </a:extLst>
          </p:cNvPr>
          <p:cNvSpPr/>
          <p:nvPr/>
        </p:nvSpPr>
        <p:spPr>
          <a:xfrm>
            <a:off x="1304812"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3" name="Rectangle: Rounded Corners 12">
            <a:extLst>
              <a:ext uri="{FF2B5EF4-FFF2-40B4-BE49-F238E27FC236}">
                <a16:creationId xmlns:a16="http://schemas.microsoft.com/office/drawing/2014/main" id="{06EBC593-0C05-4502-9DD1-3C336F33F7E8}"/>
              </a:ext>
            </a:extLst>
          </p:cNvPr>
          <p:cNvSpPr/>
          <p:nvPr/>
        </p:nvSpPr>
        <p:spPr>
          <a:xfrm>
            <a:off x="800413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4" name="Rectangle: Rounded Corners 13">
            <a:extLst>
              <a:ext uri="{FF2B5EF4-FFF2-40B4-BE49-F238E27FC236}">
                <a16:creationId xmlns:a16="http://schemas.microsoft.com/office/drawing/2014/main" id="{212A38F9-BE70-47D1-ADD5-523261580E50}"/>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2"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6"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6"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2"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7" y="370632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6"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2"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8"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8B1A8708-5880-4BAD-94F8-25E779AA9291}"/>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8" y="15322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7"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60334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69"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7"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5" y="591296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5" name="Rectangle: Rounded Corners 14">
            <a:extLst>
              <a:ext uri="{FF2B5EF4-FFF2-40B4-BE49-F238E27FC236}">
                <a16:creationId xmlns:a16="http://schemas.microsoft.com/office/drawing/2014/main" id="{79B3A905-9702-4258-9D7D-5D4A726AA3D6}"/>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48359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3" y="26115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6115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60334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7942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4" y="479854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1"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4" y="590295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1" y="59072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6" name="Rectangle: Rounded Corners 15">
            <a:extLst>
              <a:ext uri="{FF2B5EF4-FFF2-40B4-BE49-F238E27FC236}">
                <a16:creationId xmlns:a16="http://schemas.microsoft.com/office/drawing/2014/main" id="{9AFAF7EC-617D-4920-B04A-94B3B3C845C1}"/>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8" name="Rectangle: Rounded Corners 17">
            <a:extLst>
              <a:ext uri="{FF2B5EF4-FFF2-40B4-BE49-F238E27FC236}">
                <a16:creationId xmlns:a16="http://schemas.microsoft.com/office/drawing/2014/main" id="{F6B4BCD2-E8CB-4FB2-9BF8-5C8FF28B89D1}"/>
              </a:ext>
            </a:extLst>
          </p:cNvPr>
          <p:cNvSpPr/>
          <p:nvPr/>
        </p:nvSpPr>
        <p:spPr>
          <a:xfrm>
            <a:off x="8004136"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5927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5" y="365823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5534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5" y="480929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6"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0"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8004135"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a:t>
            </a:r>
            <a:r>
              <a:rPr lang="en-US" b="1" dirty="0" err="1"/>
              <a:t>Nonsubversion</a:t>
            </a:r>
            <a:r>
              <a:rPr lang="en-US" b="1" dirty="0"/>
              <a:t> Rule</a:t>
            </a:r>
          </a:p>
        </p:txBody>
      </p:sp>
      <p:sp>
        <p:nvSpPr>
          <p:cNvPr id="16" name="Rectangle: Rounded Corners 15">
            <a:extLst>
              <a:ext uri="{FF2B5EF4-FFF2-40B4-BE49-F238E27FC236}">
                <a16:creationId xmlns:a16="http://schemas.microsoft.com/office/drawing/2014/main" id="{AE581BF8-8F19-4578-A024-D1D4605F86D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00881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256D90-D1D5-BE43-8180-2B55468D757E}"/>
              </a:ext>
            </a:extLst>
          </p:cNvPr>
          <p:cNvPicPr>
            <a:picLocks noChangeAspect="1"/>
          </p:cNvPicPr>
          <p:nvPr/>
        </p:nvPicPr>
        <p:blipFill>
          <a:blip r:embed="rId2"/>
          <a:stretch>
            <a:fillRect/>
          </a:stretch>
        </p:blipFill>
        <p:spPr>
          <a:xfrm>
            <a:off x="7709725" y="849529"/>
            <a:ext cx="2857500" cy="1061936"/>
          </a:xfrm>
          <a:prstGeom prst="rect">
            <a:avLst/>
          </a:prstGeom>
        </p:spPr>
      </p:pic>
      <p:pic>
        <p:nvPicPr>
          <p:cNvPr id="7" name="Picture 6" descr="Icon&#10;&#10;Description automatically generated">
            <a:extLst>
              <a:ext uri="{FF2B5EF4-FFF2-40B4-BE49-F238E27FC236}">
                <a16:creationId xmlns:a16="http://schemas.microsoft.com/office/drawing/2014/main" id="{34F32921-4409-D04E-AE1F-A00A24A3B20F}"/>
              </a:ext>
            </a:extLst>
          </p:cNvPr>
          <p:cNvPicPr>
            <a:picLocks noChangeAspect="1"/>
          </p:cNvPicPr>
          <p:nvPr/>
        </p:nvPicPr>
        <p:blipFill>
          <a:blip r:embed="rId3"/>
          <a:stretch>
            <a:fillRect/>
          </a:stretch>
        </p:blipFill>
        <p:spPr>
          <a:xfrm>
            <a:off x="7709725" y="2190672"/>
            <a:ext cx="2857500" cy="736600"/>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CCFC7EAA-9499-4040-843B-B388FB6127F8}"/>
              </a:ext>
            </a:extLst>
          </p:cNvPr>
          <p:cNvPicPr>
            <a:picLocks noChangeAspect="1"/>
          </p:cNvPicPr>
          <p:nvPr/>
        </p:nvPicPr>
        <p:blipFill>
          <a:blip r:embed="rId4"/>
          <a:stretch>
            <a:fillRect/>
          </a:stretch>
        </p:blipFill>
        <p:spPr>
          <a:xfrm>
            <a:off x="1340308" y="3946375"/>
            <a:ext cx="3852611" cy="1059889"/>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8C235320-D68D-B748-ABCF-8898B1FE94D2}"/>
              </a:ext>
            </a:extLst>
          </p:cNvPr>
          <p:cNvPicPr>
            <a:picLocks noChangeAspect="1"/>
          </p:cNvPicPr>
          <p:nvPr/>
        </p:nvPicPr>
        <p:blipFill>
          <a:blip r:embed="rId5"/>
          <a:stretch>
            <a:fillRect/>
          </a:stretch>
        </p:blipFill>
        <p:spPr>
          <a:xfrm>
            <a:off x="424733" y="1582842"/>
            <a:ext cx="5685728" cy="1182033"/>
          </a:xfrm>
          <a:prstGeom prst="rect">
            <a:avLst/>
          </a:prstGeom>
        </p:spPr>
      </p:pic>
      <p:pic>
        <p:nvPicPr>
          <p:cNvPr id="13" name="Picture 12" descr="A picture containing text, tableware, plate, dishware&#10;&#10;Description automatically generated">
            <a:extLst>
              <a:ext uri="{FF2B5EF4-FFF2-40B4-BE49-F238E27FC236}">
                <a16:creationId xmlns:a16="http://schemas.microsoft.com/office/drawing/2014/main" id="{C25F0F2E-7633-FE49-BB32-6186B2BE37DE}"/>
              </a:ext>
            </a:extLst>
          </p:cNvPr>
          <p:cNvPicPr>
            <a:picLocks noChangeAspect="1"/>
          </p:cNvPicPr>
          <p:nvPr/>
        </p:nvPicPr>
        <p:blipFill>
          <a:blip r:embed="rId6"/>
          <a:stretch>
            <a:fillRect/>
          </a:stretch>
        </p:blipFill>
        <p:spPr>
          <a:xfrm>
            <a:off x="7706838" y="3206479"/>
            <a:ext cx="2863275" cy="839894"/>
          </a:xfrm>
          <a:prstGeom prst="rect">
            <a:avLst/>
          </a:prstGeom>
        </p:spPr>
      </p:pic>
      <p:pic>
        <p:nvPicPr>
          <p:cNvPr id="15" name="Picture 14" descr="Text&#10;&#10;Description automatically generated">
            <a:extLst>
              <a:ext uri="{FF2B5EF4-FFF2-40B4-BE49-F238E27FC236}">
                <a16:creationId xmlns:a16="http://schemas.microsoft.com/office/drawing/2014/main" id="{E85EBFEC-8E91-DA47-A525-E6A51AF865FB}"/>
              </a:ext>
            </a:extLst>
          </p:cNvPr>
          <p:cNvPicPr>
            <a:picLocks noChangeAspect="1"/>
          </p:cNvPicPr>
          <p:nvPr/>
        </p:nvPicPr>
        <p:blipFill>
          <a:blip r:embed="rId7"/>
          <a:stretch>
            <a:fillRect/>
          </a:stretch>
        </p:blipFill>
        <p:spPr>
          <a:xfrm>
            <a:off x="7349442" y="4325581"/>
            <a:ext cx="3578066" cy="1049566"/>
          </a:xfrm>
          <a:prstGeom prst="rect">
            <a:avLst/>
          </a:prstGeom>
        </p:spPr>
      </p:pic>
      <p:pic>
        <p:nvPicPr>
          <p:cNvPr id="17" name="Picture 16" descr="Logo, company name&#10;&#10;Description automatically generated">
            <a:extLst>
              <a:ext uri="{FF2B5EF4-FFF2-40B4-BE49-F238E27FC236}">
                <a16:creationId xmlns:a16="http://schemas.microsoft.com/office/drawing/2014/main" id="{DB70EDDC-EF9B-B74C-8ABD-7F807548857C}"/>
              </a:ext>
            </a:extLst>
          </p:cNvPr>
          <p:cNvPicPr>
            <a:picLocks noChangeAspect="1"/>
          </p:cNvPicPr>
          <p:nvPr/>
        </p:nvPicPr>
        <p:blipFill>
          <a:blip r:embed="rId8"/>
          <a:stretch>
            <a:fillRect/>
          </a:stretch>
        </p:blipFill>
        <p:spPr>
          <a:xfrm>
            <a:off x="8507617" y="5720359"/>
            <a:ext cx="1587891" cy="926270"/>
          </a:xfrm>
          <a:prstGeom prst="rect">
            <a:avLst/>
          </a:prstGeom>
        </p:spPr>
      </p:pic>
      <p:sp>
        <p:nvSpPr>
          <p:cNvPr id="18" name="TextBox 17">
            <a:extLst>
              <a:ext uri="{FF2B5EF4-FFF2-40B4-BE49-F238E27FC236}">
                <a16:creationId xmlns:a16="http://schemas.microsoft.com/office/drawing/2014/main" id="{0A6C166A-4002-F842-B1CD-07A65A3237D6}"/>
              </a:ext>
            </a:extLst>
          </p:cNvPr>
          <p:cNvSpPr txBox="1"/>
          <p:nvPr/>
        </p:nvSpPr>
        <p:spPr>
          <a:xfrm>
            <a:off x="2441505" y="153007"/>
            <a:ext cx="1652184" cy="584775"/>
          </a:xfrm>
          <a:prstGeom prst="rect">
            <a:avLst/>
          </a:prstGeom>
          <a:noFill/>
        </p:spPr>
        <p:txBody>
          <a:bodyPr wrap="none" rtlCol="0">
            <a:spAutoFit/>
          </a:bodyPr>
          <a:lstStyle/>
          <a:p>
            <a:r>
              <a:rPr lang="en-US" sz="3200" b="1" dirty="0">
                <a:latin typeface="+mj-lt"/>
              </a:rPr>
              <a:t>Platinum</a:t>
            </a:r>
          </a:p>
        </p:txBody>
      </p:sp>
      <p:sp>
        <p:nvSpPr>
          <p:cNvPr id="19" name="TextBox 18">
            <a:extLst>
              <a:ext uri="{FF2B5EF4-FFF2-40B4-BE49-F238E27FC236}">
                <a16:creationId xmlns:a16="http://schemas.microsoft.com/office/drawing/2014/main" id="{C40AD9FA-24E2-154C-9909-9335C83BFD0B}"/>
              </a:ext>
            </a:extLst>
          </p:cNvPr>
          <p:cNvSpPr txBox="1"/>
          <p:nvPr/>
        </p:nvSpPr>
        <p:spPr>
          <a:xfrm>
            <a:off x="8593088" y="211371"/>
            <a:ext cx="962123" cy="584775"/>
          </a:xfrm>
          <a:prstGeom prst="rect">
            <a:avLst/>
          </a:prstGeom>
          <a:noFill/>
        </p:spPr>
        <p:txBody>
          <a:bodyPr wrap="none" rtlCol="0">
            <a:spAutoFit/>
          </a:bodyPr>
          <a:lstStyle/>
          <a:p>
            <a:r>
              <a:rPr lang="en-US" sz="3200" b="1" dirty="0">
                <a:latin typeface="+mj-lt"/>
              </a:rPr>
              <a:t>Gold</a:t>
            </a:r>
          </a:p>
        </p:txBody>
      </p:sp>
      <p:sp>
        <p:nvSpPr>
          <p:cNvPr id="20" name="TextBox 19">
            <a:extLst>
              <a:ext uri="{FF2B5EF4-FFF2-40B4-BE49-F238E27FC236}">
                <a16:creationId xmlns:a16="http://schemas.microsoft.com/office/drawing/2014/main" id="{7FC236F9-F21B-2744-81D7-D91ABBACE930}"/>
              </a:ext>
            </a:extLst>
          </p:cNvPr>
          <p:cNvSpPr txBox="1"/>
          <p:nvPr/>
        </p:nvSpPr>
        <p:spPr>
          <a:xfrm>
            <a:off x="8798847" y="5195863"/>
            <a:ext cx="965008" cy="523220"/>
          </a:xfrm>
          <a:prstGeom prst="rect">
            <a:avLst/>
          </a:prstGeom>
          <a:noFill/>
        </p:spPr>
        <p:txBody>
          <a:bodyPr wrap="none" rtlCol="0">
            <a:spAutoFit/>
          </a:bodyPr>
          <a:lstStyle/>
          <a:p>
            <a:r>
              <a:rPr lang="en-US" sz="2800" b="1" dirty="0">
                <a:latin typeface="+mj-lt"/>
              </a:rPr>
              <a:t>Silver</a:t>
            </a:r>
          </a:p>
        </p:txBody>
      </p:sp>
      <p:cxnSp>
        <p:nvCxnSpPr>
          <p:cNvPr id="22" name="Straight Connector 21">
            <a:extLst>
              <a:ext uri="{FF2B5EF4-FFF2-40B4-BE49-F238E27FC236}">
                <a16:creationId xmlns:a16="http://schemas.microsoft.com/office/drawing/2014/main" id="{AF30CDED-68FD-BE40-B49A-5B34DBDB5F00}"/>
              </a:ext>
            </a:extLst>
          </p:cNvPr>
          <p:cNvCxnSpPr>
            <a:cxnSpLocks/>
          </p:cNvCxnSpPr>
          <p:nvPr/>
        </p:nvCxnSpPr>
        <p:spPr>
          <a:xfrm>
            <a:off x="6538586" y="-1"/>
            <a:ext cx="0" cy="6858001"/>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27F80C4-B4ED-3A47-A253-E64A6289D57A}"/>
              </a:ext>
            </a:extLst>
          </p:cNvPr>
          <p:cNvCxnSpPr>
            <a:cxnSpLocks/>
          </p:cNvCxnSpPr>
          <p:nvPr/>
        </p:nvCxnSpPr>
        <p:spPr>
          <a:xfrm flipH="1">
            <a:off x="6538586" y="5195863"/>
            <a:ext cx="565341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332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43910" y="1710851"/>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1285" y="1821688"/>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2507762"/>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084038"/>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800371"/>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3446" y="4438491"/>
            <a:ext cx="445655" cy="445655"/>
          </a:xfrm>
          <a:prstGeom prst="rect">
            <a:avLst/>
          </a:prstGeom>
        </p:spPr>
      </p:pic>
      <p:pic>
        <p:nvPicPr>
          <p:cNvPr id="11" name="Picture 10">
            <a:extLst>
              <a:ext uri="{FF2B5EF4-FFF2-40B4-BE49-F238E27FC236}">
                <a16:creationId xmlns:a16="http://schemas.microsoft.com/office/drawing/2014/main" id="{464E3B21-1A6C-4FC5-8B8A-C52D64CA44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3686" y="5553192"/>
            <a:ext cx="2298413" cy="939683"/>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205679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
        <p:nvSpPr>
          <p:cNvPr id="5" name="TextBox 4">
            <a:extLst>
              <a:ext uri="{FF2B5EF4-FFF2-40B4-BE49-F238E27FC236}">
                <a16:creationId xmlns:a16="http://schemas.microsoft.com/office/drawing/2014/main" id="{E62C701D-1B68-4FA4-8E93-84C7436B3ED9}"/>
              </a:ext>
            </a:extLst>
          </p:cNvPr>
          <p:cNvSpPr txBox="1"/>
          <p:nvPr/>
        </p:nvSpPr>
        <p:spPr>
          <a:xfrm>
            <a:off x="838200" y="4454842"/>
            <a:ext cx="6161566" cy="276999"/>
          </a:xfrm>
          <a:prstGeom prst="rect">
            <a:avLst/>
          </a:prstGeom>
          <a:noFill/>
        </p:spPr>
        <p:txBody>
          <a:bodyPr wrap="square">
            <a:spAutoFit/>
          </a:bodyPr>
          <a:lstStyle/>
          <a:p>
            <a:r>
              <a:rPr lang="en-US" sz="1200" dirty="0"/>
              <a:t>Ben Scofield – NoSQL presentation at </a:t>
            </a:r>
            <a:r>
              <a:rPr lang="en-US" sz="1200" dirty="0" err="1"/>
              <a:t>CodeMash</a:t>
            </a:r>
            <a:r>
              <a:rPr lang="en-US" sz="1200" dirty="0"/>
              <a:t> 2010</a:t>
            </a:r>
          </a:p>
        </p:txBody>
      </p:sp>
    </p:spTree>
    <p:extLst>
      <p:ext uri="{BB962C8B-B14F-4D97-AF65-F5344CB8AC3E}">
        <p14:creationId xmlns:p14="http://schemas.microsoft.com/office/powerpoint/2010/main" val="69173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63558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6" name="Rectangle: Rounded Corners 5">
            <a:extLst>
              <a:ext uri="{FF2B5EF4-FFF2-40B4-BE49-F238E27FC236}">
                <a16:creationId xmlns:a16="http://schemas.microsoft.com/office/drawing/2014/main" id="{1E8DCE11-8A75-40B0-8270-FDBA6959AAA6}"/>
              </a:ext>
            </a:extLst>
          </p:cNvPr>
          <p:cNvSpPr/>
          <p:nvPr/>
        </p:nvSpPr>
        <p:spPr>
          <a:xfrm>
            <a:off x="1304813" y="245812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6" name="Rectangle: Rounded Corners 5">
            <a:extLst>
              <a:ext uri="{FF2B5EF4-FFF2-40B4-BE49-F238E27FC236}">
                <a16:creationId xmlns:a16="http://schemas.microsoft.com/office/drawing/2014/main" id="{F3DC8A0E-D4C5-4C8A-A903-DC81A720FF91}"/>
              </a:ext>
            </a:extLst>
          </p:cNvPr>
          <p:cNvSpPr/>
          <p:nvPr/>
        </p:nvSpPr>
        <p:spPr>
          <a:xfrm>
            <a:off x="1304814"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7" name="Rectangle: Rounded Corners 6">
            <a:extLst>
              <a:ext uri="{FF2B5EF4-FFF2-40B4-BE49-F238E27FC236}">
                <a16:creationId xmlns:a16="http://schemas.microsoft.com/office/drawing/2014/main" id="{6A7E6FFB-8108-40CB-8710-C0B1F892D551}"/>
              </a:ext>
            </a:extLst>
          </p:cNvPr>
          <p:cNvSpPr/>
          <p:nvPr/>
        </p:nvSpPr>
        <p:spPr>
          <a:xfrm>
            <a:off x="4654474"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2978</TotalTime>
  <Words>3483</Words>
  <Application>Microsoft Office PowerPoint</Application>
  <PresentationFormat>Widescreen</PresentationFormat>
  <Paragraphs>729</Paragraphs>
  <Slides>85</Slides>
  <Notes>39</Notes>
  <HiddenSlides>12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85</vt:i4>
      </vt:variant>
    </vt:vector>
  </HeadingPairs>
  <TitlesOfParts>
    <vt:vector size="94" baseType="lpstr">
      <vt:lpstr>Arial</vt:lpstr>
      <vt:lpstr>Calibri</vt:lpstr>
      <vt:lpstr>Calibri Light</vt:lpstr>
      <vt:lpstr>Kamerik205 8</vt:lpstr>
      <vt:lpstr>Segoe UI</vt:lpstr>
      <vt:lpstr>Segoe UI Semibold</vt:lpstr>
      <vt:lpstr>Segoe UI Semilight</vt:lpstr>
      <vt:lpstr>Slide Design</vt:lpstr>
      <vt:lpstr>Title &amp; Blank Slides</vt:lpstr>
      <vt:lpstr>PowerPoint Presentation</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83</cp:revision>
  <dcterms:created xsi:type="dcterms:W3CDTF">2021-06-27T14:31:47Z</dcterms:created>
  <dcterms:modified xsi:type="dcterms:W3CDTF">2021-10-09T15:13:25Z</dcterms:modified>
</cp:coreProperties>
</file>